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0"/>
  </p:notesMasterIdLst>
  <p:sldIdLst>
    <p:sldId id="277" r:id="rId2"/>
    <p:sldId id="699" r:id="rId3"/>
    <p:sldId id="700" r:id="rId4"/>
    <p:sldId id="701" r:id="rId5"/>
    <p:sldId id="716" r:id="rId6"/>
    <p:sldId id="643" r:id="rId7"/>
    <p:sldId id="642" r:id="rId8"/>
    <p:sldId id="703" r:id="rId9"/>
    <p:sldId id="681" r:id="rId10"/>
    <p:sldId id="704" r:id="rId11"/>
    <p:sldId id="705" r:id="rId12"/>
    <p:sldId id="706" r:id="rId13"/>
    <p:sldId id="707" r:id="rId14"/>
    <p:sldId id="708" r:id="rId15"/>
    <p:sldId id="709" r:id="rId16"/>
    <p:sldId id="652" r:id="rId17"/>
    <p:sldId id="649" r:id="rId18"/>
    <p:sldId id="665" r:id="rId19"/>
    <p:sldId id="686" r:id="rId20"/>
    <p:sldId id="687" r:id="rId21"/>
    <p:sldId id="689" r:id="rId22"/>
    <p:sldId id="690" r:id="rId23"/>
    <p:sldId id="674" r:id="rId24"/>
    <p:sldId id="675" r:id="rId25"/>
    <p:sldId id="662" r:id="rId26"/>
    <p:sldId id="663" r:id="rId27"/>
    <p:sldId id="710" r:id="rId28"/>
    <p:sldId id="664" r:id="rId29"/>
    <p:sldId id="647" r:id="rId30"/>
    <p:sldId id="682" r:id="rId31"/>
    <p:sldId id="711" r:id="rId32"/>
    <p:sldId id="656" r:id="rId33"/>
    <p:sldId id="658" r:id="rId34"/>
    <p:sldId id="712" r:id="rId35"/>
    <p:sldId id="713" r:id="rId36"/>
    <p:sldId id="714" r:id="rId37"/>
    <p:sldId id="715" r:id="rId38"/>
    <p:sldId id="6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7" d="100"/>
          <a:sy n="107" d="100"/>
        </p:scale>
        <p:origin x="564"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63455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2/28/2024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a:t>
            </a:r>
            <a:r>
              <a:rPr lang="en-US" sz="4000" i="1" dirty="0" smtClean="0"/>
              <a:t>Model</a:t>
            </a:r>
          </a:p>
          <a:p>
            <a:r>
              <a:rPr lang="en-US" sz="4000" i="1" dirty="0" smtClean="0"/>
              <a:t>32x32 Full Head Pad </a:t>
            </a:r>
          </a:p>
          <a:p>
            <a:r>
              <a:rPr lang="en-US" sz="4000" i="1" dirty="0" smtClean="0"/>
              <a:t>with Hummingbird</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6046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181043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3478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285990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14</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227323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a:extLst>
              <a:ext uri="{FF2B5EF4-FFF2-40B4-BE49-F238E27FC236}">
                <a16:creationId xmlns:a16="http://schemas.microsoft.com/office/drawing/2014/main" xmlns=""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xmlns=""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xmlns=""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xmlns=""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xmlns=""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xmlns=""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xmlns=""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xmlns=""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a16="http://schemas.microsoft.com/office/drawing/2014/main" xmlns=""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smtClean="0">
                <a:cs typeface="Arial" panose="020B0604020202020204" pitchFamily="34" charset="0"/>
              </a:rPr>
              <a:t>Nearest </a:t>
            </a:r>
            <a:r>
              <a:rPr lang="en-US" b="1" dirty="0">
                <a:cs typeface="Arial" panose="020B0604020202020204" pitchFamily="34" charset="0"/>
              </a:rPr>
              <a:t>Neighbor vs Optode Separation scatterplot is a useful tool for catching potential issues for spring relaxation before they </a:t>
            </a:r>
            <a:r>
              <a:rPr lang="en-US" b="1" dirty="0" smtClean="0">
                <a:cs typeface="Arial" panose="020B0604020202020204" pitchFamily="34" charset="0"/>
              </a:rPr>
              <a:t>occur.</a:t>
            </a:r>
          </a:p>
          <a:p>
            <a:pPr lvl="1"/>
            <a:r>
              <a:rPr lang="en-US" b="1" dirty="0">
                <a:cs typeface="Arial" panose="020B0604020202020204" pitchFamily="34" charset="0"/>
              </a:rPr>
              <a:t>V</a:t>
            </a:r>
            <a:r>
              <a:rPr lang="en-US" b="1" dirty="0" smtClean="0">
                <a:cs typeface="Arial" panose="020B0604020202020204" pitchFamily="34" charset="0"/>
              </a:rPr>
              <a:t>isualize </a:t>
            </a:r>
            <a:r>
              <a:rPr lang="en-US" b="1" dirty="0" err="1" smtClean="0">
                <a:cs typeface="Arial" panose="020B0604020202020204" pitchFamily="34" charset="0"/>
              </a:rPr>
              <a:t>info.pairs.NN</a:t>
            </a:r>
            <a:r>
              <a:rPr lang="en-US" b="1" dirty="0" smtClean="0">
                <a:cs typeface="Arial" panose="020B0604020202020204" pitchFamily="34" charset="0"/>
              </a:rPr>
              <a:t> </a:t>
            </a:r>
            <a:r>
              <a:rPr lang="en-US" b="1" dirty="0" err="1" smtClean="0">
                <a:cs typeface="Arial" panose="020B0604020202020204" pitchFamily="34" charset="0"/>
              </a:rPr>
              <a:t>agains</a:t>
            </a:r>
            <a:r>
              <a:rPr lang="en-US" b="1" dirty="0" smtClean="0">
                <a:cs typeface="Arial" panose="020B0604020202020204" pitchFamily="34" charset="0"/>
              </a:rPr>
              <a:t> info.pairs.r3d. If the plot contains NN3, NN4, etc. Correct the info structure so that measurements &lt; 6cm have only NN1 and NN2 </a:t>
            </a:r>
            <a:endParaRPr lang="en-US" b="1" dirty="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82072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881260"/>
            <a:ext cx="8748069" cy="646331"/>
          </a:xfrm>
          <a:prstGeom prst="rect">
            <a:avLst/>
          </a:prstGeom>
        </p:spPr>
        <p:txBody>
          <a:bodyPr wrap="square">
            <a:spAutoFit/>
          </a:bodyPr>
          <a:lstStyle/>
          <a:p>
            <a:r>
              <a:rPr lang="en-US" b="1" dirty="0">
                <a:latin typeface="+mj-lt"/>
                <a:cs typeface="Arial" panose="020B0604020202020204" pitchFamily="34" charset="0"/>
              </a:rPr>
              <a:t>Adjust array position via the Hummingbird App by altering parameters and re-visualizing mesh and array:</a:t>
            </a:r>
            <a:endParaRPr lang="en-US" b="1"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xmlns=""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mj-lt"/>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xmlns=""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xmlns=""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xmlns="" id="{58FB4525-2F10-FA88-E54A-5CB853E8F362}"/>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15374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4255" y="1235866"/>
            <a:ext cx="5556216" cy="5140584"/>
          </a:xfrm>
        </p:spPr>
        <p:txBody>
          <a:bodyPr>
            <a:normAutofit/>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t>
            </a:r>
            <a:r>
              <a:rPr lang="en-US" b="1" dirty="0" smtClean="0">
                <a:latin typeface="+mj-lt"/>
                <a:cs typeface="Arial" panose="020B0604020202020204" pitchFamily="34" charset="0"/>
              </a:rPr>
              <a:t>app</a:t>
            </a:r>
            <a:endParaRPr lang="en-US" b="1" dirty="0">
              <a:latin typeface="+mj-lt"/>
              <a:cs typeface="Arial" panose="020B0604020202020204" pitchFamily="34" charset="0"/>
            </a:endParaRP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xmlns=""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6" name="Picture 5"/>
          <p:cNvPicPr>
            <a:picLocks noChangeAspect="1"/>
          </p:cNvPicPr>
          <p:nvPr/>
        </p:nvPicPr>
        <p:blipFill>
          <a:blip r:embed="rId4"/>
          <a:stretch>
            <a:fillRect/>
          </a:stretch>
        </p:blipFill>
        <p:spPr>
          <a:xfrm>
            <a:off x="73678" y="2201152"/>
            <a:ext cx="5876925" cy="1371600"/>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XY view 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26260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31878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53896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You can also view source and detector (SD) numbers by hitting the “View SD Spheres/Labels” button</a:t>
            </a:r>
          </a:p>
          <a:p>
            <a:endParaRPr lang="en-US" b="1" dirty="0">
              <a:latin typeface="+mj-lt"/>
              <a:cs typeface="Arial" panose="020B0604020202020204" pitchFamily="34" charset="0"/>
            </a:endParaRPr>
          </a:p>
          <a:p>
            <a:r>
              <a:rPr lang="en-US" b="1" dirty="0">
                <a:latin typeface="+mj-lt"/>
                <a:cs typeface="Arial" panose="020B0604020202020204" pitchFamily="34" charset="0"/>
              </a:rPr>
              <a:t>Button changes after clicked</a:t>
            </a:r>
          </a:p>
          <a:p>
            <a:pPr lvl="1"/>
            <a:r>
              <a:rPr lang="en-US" b="1" dirty="0">
                <a:latin typeface="+mj-lt"/>
                <a:cs typeface="Arial" panose="020B0604020202020204" pitchFamily="34" charset="0"/>
              </a:rPr>
              <a:t>View SD Labels </a:t>
            </a:r>
          </a:p>
          <a:p>
            <a:pPr lvl="1"/>
            <a:r>
              <a:rPr lang="en-US" b="1" dirty="0">
                <a:latin typeface="+mj-lt"/>
                <a:cs typeface="Arial" panose="020B0604020202020204" pitchFamily="34" charset="0"/>
              </a:rPr>
              <a:t>View SD Spheres</a:t>
            </a:r>
          </a:p>
        </p:txBody>
      </p:sp>
      <p:pic>
        <p:nvPicPr>
          <p:cNvPr id="6" name="Picture 5">
            <a:extLst>
              <a:ext uri="{FF2B5EF4-FFF2-40B4-BE49-F238E27FC236}">
                <a16:creationId xmlns:a16="http://schemas.microsoft.com/office/drawing/2014/main" xmlns=""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8347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“Update Figure” whenever you update a field in the Modify Parameters box</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xmlns=""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xmlns=""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52026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Mesh” button</a:t>
            </a:r>
          </a:p>
          <a:p>
            <a:endParaRPr lang="en-US" b="1" dirty="0">
              <a:latin typeface="+mj-lt"/>
              <a:cs typeface="Arial" panose="020B0604020202020204" pitchFamily="34" charset="0"/>
            </a:endParaRPr>
          </a:p>
          <a:p>
            <a:r>
              <a:rPr lang="en-US" b="1" dirty="0">
                <a:latin typeface="+mj-lt"/>
                <a:cs typeface="Arial" panose="020B0604020202020204" pitchFamily="34" charset="0"/>
              </a:rPr>
              <a:t>A pop-up box will then open, hit “Done”</a:t>
            </a:r>
          </a:p>
          <a:p>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xmlns=""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xmlns=""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8" name="Picture 7">
            <a:extLst>
              <a:ext uri="{FF2B5EF4-FFF2-40B4-BE49-F238E27FC236}">
                <a16:creationId xmlns:a16="http://schemas.microsoft.com/office/drawing/2014/main" xmlns=""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xmlns=""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a16="http://schemas.microsoft.com/office/drawing/2014/main" xmlns=""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426298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a:t>
            </a:r>
            <a:r>
              <a:rPr lang="en-US" b="1" dirty="0" smtClean="0">
                <a:latin typeface="+mj-lt"/>
                <a:cs typeface="Arial" panose="020B0604020202020204" pitchFamily="34" charset="0"/>
              </a:rPr>
              <a:t>MATLAB </a:t>
            </a:r>
            <a:r>
              <a:rPr lang="en-US" b="1" dirty="0">
                <a:latin typeface="+mj-lt"/>
                <a:cs typeface="Arial" panose="020B0604020202020204" pitchFamily="34" charset="0"/>
              </a:rPr>
              <a:t>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a:t>
            </a:r>
            <a:r>
              <a:rPr lang="en-US" b="1" dirty="0" smtClean="0">
                <a:latin typeface="+mj-lt"/>
                <a:cs typeface="Arial" panose="020B0604020202020204" pitchFamily="34" charset="0"/>
              </a:rPr>
              <a:t>Hummingbird </a:t>
            </a:r>
            <a:r>
              <a:rPr lang="en-US" b="1" dirty="0">
                <a:latin typeface="+mj-lt"/>
                <a:cs typeface="Arial" panose="020B0604020202020204" pitchFamily="34" charset="0"/>
              </a:rPr>
              <a:t>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xmlns=""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8" name="Picture 7">
            <a:extLst>
              <a:ext uri="{FF2B5EF4-FFF2-40B4-BE49-F238E27FC236}">
                <a16:creationId xmlns:a16="http://schemas.microsoft.com/office/drawing/2014/main" xmlns=""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xmlns=""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a:t>
            </a:r>
            <a:r>
              <a:rPr lang="en-US" b="1" dirty="0" smtClean="0">
                <a:latin typeface="+mj-lt"/>
                <a:cs typeface="Arial" panose="020B0604020202020204" pitchFamily="34" charset="0"/>
              </a:rPr>
              <a:t>create</a:t>
            </a:r>
            <a:endParaRPr lang="en-US" b="1" dirty="0">
              <a:latin typeface="+mj-lt"/>
              <a:cs typeface="Arial" panose="020B0604020202020204" pitchFamily="34" charset="0"/>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6" name="Picture 5"/>
          <p:cNvPicPr>
            <a:picLocks noChangeAspect="1"/>
          </p:cNvPicPr>
          <p:nvPr/>
        </p:nvPicPr>
        <p:blipFill>
          <a:blip r:embed="rId4"/>
          <a:stretch>
            <a:fillRect/>
          </a:stretch>
        </p:blipFill>
        <p:spPr>
          <a:xfrm>
            <a:off x="215432" y="2183076"/>
            <a:ext cx="6238875" cy="952500"/>
          </a:xfrm>
          <a:prstGeom prst="rect">
            <a:avLst/>
          </a:prstGeom>
        </p:spPr>
      </p:pic>
      <p:pic>
        <p:nvPicPr>
          <p:cNvPr id="7" name="Picture 6"/>
          <p:cNvPicPr>
            <a:picLocks noChangeAspect="1"/>
          </p:cNvPicPr>
          <p:nvPr/>
        </p:nvPicPr>
        <p:blipFill>
          <a:blip r:embed="rId5"/>
          <a:stretch>
            <a:fillRect/>
          </a:stretch>
        </p:blipFill>
        <p:spPr>
          <a:xfrm>
            <a:off x="215432" y="3394106"/>
            <a:ext cx="6238875" cy="41910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a:t>
            </a:r>
            <a:r>
              <a:rPr lang="en-US" sz="1600" b="1" dirty="0" smtClean="0">
                <a:latin typeface="Arial" panose="020B0604020202020204" pitchFamily="34" charset="0"/>
                <a:cs typeface="Arial" panose="020B0604020202020204" pitchFamily="34" charset="0"/>
              </a:rPr>
              <a:t>mesh</a:t>
            </a:r>
            <a:endParaRPr lang="en-US" sz="1200" b="1" dirty="0">
              <a:solidFill>
                <a:srgbClr val="228B22"/>
              </a:solidFill>
              <a:latin typeface="Courier New" panose="02070309020205020404" pitchFamily="49" charset="0"/>
            </a:endParaRP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10" name="Picture 9"/>
          <p:cNvPicPr>
            <a:picLocks noChangeAspect="1"/>
          </p:cNvPicPr>
          <p:nvPr/>
        </p:nvPicPr>
        <p:blipFill>
          <a:blip r:embed="rId5"/>
          <a:stretch>
            <a:fillRect/>
          </a:stretch>
        </p:blipFill>
        <p:spPr>
          <a:xfrm>
            <a:off x="0" y="1799070"/>
            <a:ext cx="8956726" cy="1253466"/>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smtClean="0">
                <a:latin typeface="+mj-lt"/>
                <a:cs typeface="Arial" panose="020B0604020202020204" pitchFamily="34" charset="0"/>
              </a:rPr>
              <a:t>Possible Errors in HD mesh generation</a:t>
            </a:r>
            <a:endParaRPr lang="en-US" sz="1900" b="1" dirty="0">
              <a:latin typeface="+mj-lt"/>
              <a:cs typeface="Arial" panose="020B0604020202020204" pitchFamily="34" charset="0"/>
            </a:endParaRP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a:t>
            </a:r>
            <a:r>
              <a:rPr lang="en-US" sz="1300" b="1" dirty="0" smtClean="0">
                <a:latin typeface="+mj-lt"/>
                <a:cs typeface="Arial" panose="020B0604020202020204" pitchFamily="34" charset="0"/>
              </a:rPr>
              <a:t>to ensure that the number of nodes in the mesh does not exceed 999,999</a:t>
            </a:r>
            <a:endParaRPr lang="en-US" sz="1300" b="1" dirty="0">
              <a:latin typeface="+mj-lt"/>
              <a:cs typeface="Arial" panose="020B0604020202020204" pitchFamily="34" charset="0"/>
            </a:endParaRPr>
          </a:p>
          <a:p>
            <a:pPr lvl="1"/>
            <a:r>
              <a:rPr lang="en-US" sz="1300" b="1" dirty="0" smtClean="0">
                <a:latin typeface="+mj-lt"/>
                <a:cs typeface="Arial" panose="020B0604020202020204" pitchFamily="34" charset="0"/>
              </a:rPr>
              <a:t>For HD meshes, this is typically </a:t>
            </a:r>
            <a:r>
              <a:rPr lang="en-US" sz="1300" b="1" dirty="0">
                <a:latin typeface="+mj-lt"/>
                <a:cs typeface="Arial" panose="020B0604020202020204" pitchFamily="34" charset="0"/>
              </a:rPr>
              <a:t>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111378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3108543"/>
          </a:xfrm>
          <a:prstGeom prst="rect">
            <a:avLst/>
          </a:prstGeom>
        </p:spPr>
        <p:txBody>
          <a:bodyPr wrap="square">
            <a:spAutoFit/>
          </a:bodyPr>
          <a:lstStyle/>
          <a:p>
            <a:r>
              <a:rPr lang="en-US"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600" b="1" dirty="0">
                <a:latin typeface="+mj-lt"/>
                <a:cs typeface="Arial" panose="020B0604020202020204" pitchFamily="34" charset="0"/>
              </a:rPr>
              <a:t>Change the view to “XY View”</a:t>
            </a:r>
          </a:p>
          <a:p>
            <a:pPr marL="342900" indent="-342900">
              <a:buFont typeface="+mj-lt"/>
              <a:buAutoNum type="arabicPeriod"/>
            </a:pPr>
            <a:r>
              <a:rPr lang="en-US" sz="1600" b="1" dirty="0">
                <a:latin typeface="+mj-lt"/>
                <a:cs typeface="Arial" panose="020B0604020202020204" pitchFamily="34" charset="0"/>
              </a:rPr>
              <a:t>Move the grid off the mesh by setting </a:t>
            </a:r>
            <a:r>
              <a:rPr lang="en-US" sz="1600" b="1" dirty="0" err="1">
                <a:latin typeface="+mj-lt"/>
                <a:cs typeface="Arial" panose="020B0604020202020204" pitchFamily="34" charset="0"/>
              </a:rPr>
              <a:t>dy</a:t>
            </a:r>
            <a:r>
              <a:rPr lang="en-US" sz="1600" b="1" dirty="0">
                <a:latin typeface="+mj-lt"/>
                <a:cs typeface="Arial" panose="020B0604020202020204" pitchFamily="34" charset="0"/>
              </a:rPr>
              <a:t> = -10</a:t>
            </a:r>
          </a:p>
          <a:p>
            <a:pPr marL="342900" indent="-342900">
              <a:buFont typeface="+mj-lt"/>
              <a:buAutoNum type="arabicPeriod"/>
            </a:pPr>
            <a:r>
              <a:rPr lang="en-US" sz="16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6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600" b="1" dirty="0">
                <a:latin typeface="+mj-lt"/>
                <a:cs typeface="Arial" panose="020B0604020202020204" pitchFamily="34" charset="0"/>
              </a:rPr>
              <a:t>Hummingbird’s GUI should now look like the image below</a:t>
            </a:r>
          </a:p>
          <a:p>
            <a:pPr marL="342900" indent="-342900">
              <a:buFont typeface="+mj-lt"/>
              <a:buAutoNum type="arabicPeriod"/>
            </a:pPr>
            <a:r>
              <a:rPr lang="en-US" sz="16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mj-lt"/>
              <a:cs typeface="Arial" panose="020B0604020202020204" pitchFamily="34" charset="0"/>
            </a:endParaRPr>
          </a:p>
          <a:p>
            <a:pPr marL="285750" indent="-285750">
              <a:buFont typeface="Arial" panose="020B0604020202020204" pitchFamily="34" charset="0"/>
              <a:buChar char="•"/>
            </a:pPr>
            <a:endParaRPr lang="en-US" sz="1400" dirty="0">
              <a:latin typeface="+mj-lt"/>
              <a:cs typeface="Arial" panose="020B0604020202020204" pitchFamily="34" charset="0"/>
            </a:endParaRP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7380539" y="2386068"/>
            <a:ext cx="639004"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xmlns="" id="{C59AE343-7DE2-0ACE-4F6E-2DFEC4E085EA}"/>
              </a:ext>
            </a:extLst>
          </p:cNvPr>
          <p:cNvPicPr>
            <a:picLocks noChangeAspect="1"/>
          </p:cNvPicPr>
          <p:nvPr/>
        </p:nvPicPr>
        <p:blipFill>
          <a:blip r:embed="rId3"/>
          <a:stretch>
            <a:fillRect/>
          </a:stretch>
        </p:blipFill>
        <p:spPr>
          <a:xfrm>
            <a:off x="4778188" y="3812512"/>
            <a:ext cx="4028796" cy="3034383"/>
          </a:xfrm>
          <a:prstGeom prst="rect">
            <a:avLst/>
          </a:prstGeom>
        </p:spPr>
      </p:pic>
      <p:pic>
        <p:nvPicPr>
          <p:cNvPr id="8" name="Picture 7">
            <a:extLst>
              <a:ext uri="{FF2B5EF4-FFF2-40B4-BE49-F238E27FC236}">
                <a16:creationId xmlns:a16="http://schemas.microsoft.com/office/drawing/2014/main" xmlns=""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pic>
        <p:nvPicPr>
          <p:cNvPr id="2" name="Picture 1"/>
          <p:cNvPicPr>
            <a:picLocks noChangeAspect="1"/>
          </p:cNvPicPr>
          <p:nvPr/>
        </p:nvPicPr>
        <p:blipFill>
          <a:blip r:embed="rId5"/>
          <a:stretch>
            <a:fillRect/>
          </a:stretch>
        </p:blipFill>
        <p:spPr>
          <a:xfrm>
            <a:off x="683559" y="3979053"/>
            <a:ext cx="2971800" cy="20574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a:t>
            </a:r>
            <a:r>
              <a:rPr lang="en-US" b="1" dirty="0" smtClean="0">
                <a:latin typeface="+mj-lt"/>
                <a:cs typeface="Arial" panose="020B0604020202020204" pitchFamily="34" charset="0"/>
              </a:rPr>
              <a:t>locations</a:t>
            </a:r>
            <a:endParaRPr lang="en-US" b="1" dirty="0">
              <a:latin typeface="+mj-lt"/>
              <a:cs typeface="Arial" panose="020B0604020202020204" pitchFamily="34" charset="0"/>
            </a:endParaRP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762000" y="2513367"/>
            <a:ext cx="5334000" cy="246697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571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1138773"/>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optode information for NIRFAST, then </a:t>
            </a:r>
            <a:r>
              <a:rPr lang="en-US" b="1" dirty="0" smtClean="0">
                <a:latin typeface="Arial" panose="020B0604020202020204" pitchFamily="34" charset="0"/>
                <a:cs typeface="Arial" panose="020B0604020202020204" pitchFamily="34" charset="0"/>
              </a:rPr>
              <a:t>visualize</a:t>
            </a:r>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399490" y="2288975"/>
            <a:ext cx="6229350" cy="2190750"/>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9618" y="1339671"/>
            <a:ext cx="3667125"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a:t>
            </a: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3)</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a16="http://schemas.microsoft.com/office/drawing/2014/main" xmlns=""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xmlns=""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xmlns=""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xmlns=""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xmlns=""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xmlns=""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smtClean="0"/>
              <a:t>Voxelation</a:t>
            </a:r>
            <a:r>
              <a:rPr lang="en-US" dirty="0" smtClean="0"/>
              <a:t> </a:t>
            </a:r>
            <a:r>
              <a:rPr lang="en-US" dirty="0"/>
              <a:t>resolution</a:t>
            </a:r>
          </a:p>
        </p:txBody>
      </p:sp>
      <p:cxnSp>
        <p:nvCxnSpPr>
          <p:cNvPr id="27" name="Straight Arrow Connector 26">
            <a:extLst>
              <a:ext uri="{FF2B5EF4-FFF2-40B4-BE49-F238E27FC236}">
                <a16:creationId xmlns:a16="http://schemas.microsoft.com/office/drawing/2014/main" xmlns=""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8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23877"/>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a:t>
            </a:r>
            <a:r>
              <a:rPr lang="en-US" b="1" dirty="0" smtClean="0">
                <a:latin typeface="+mj-lt"/>
                <a:cs typeface="Arial" panose="020B0604020202020204" pitchFamily="34" charset="0"/>
              </a:rPr>
              <a:t>bookkeeping</a:t>
            </a:r>
            <a:endParaRPr lang="en-US" sz="1200" b="1" dirty="0">
              <a:latin typeface="+mj-lt"/>
              <a:cs typeface="Courier New" panose="02070309020205020404" pitchFamily="49" charset="0"/>
            </a:endParaRPr>
          </a:p>
          <a:p>
            <a:endParaRPr lang="en-US" sz="1600" b="1" dirty="0" smtClean="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smtClean="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smtClean="0">
              <a:latin typeface="+mj-lt"/>
              <a:cs typeface="Courier New" panose="02070309020205020404" pitchFamily="49" charset="0"/>
            </a:endParaRPr>
          </a:p>
          <a:p>
            <a:endParaRPr lang="en-US" sz="1600" b="1" dirty="0">
              <a:latin typeface="+mj-lt"/>
              <a:cs typeface="Courier New" panose="02070309020205020404" pitchFamily="49" charset="0"/>
            </a:endParaRP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389529" y="3666565"/>
            <a:ext cx="3567954" cy="58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43438" y="1956991"/>
            <a:ext cx="5495925" cy="1114425"/>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r>
              <a:rPr lang="en-US" b="1" dirty="0" smtClean="0">
                <a:latin typeface="+mj-lt"/>
                <a:cs typeface="Arial" panose="020B0604020202020204" pitchFamily="34" charset="0"/>
              </a:rPr>
              <a:t>:</a:t>
            </a:r>
          </a:p>
          <a:p>
            <a:endParaRPr lang="en-US" b="1" dirty="0">
              <a:latin typeface="+mj-lt"/>
              <a:cs typeface="Arial" panose="020B0604020202020204" pitchFamily="34"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structure:</a:t>
            </a:r>
          </a:p>
          <a:p>
            <a:endParaRPr lang="en-US" dirty="0">
              <a:latin typeface="+mj-lt"/>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3" name="Picture 2"/>
          <p:cNvPicPr>
            <a:picLocks noChangeAspect="1"/>
          </p:cNvPicPr>
          <p:nvPr/>
        </p:nvPicPr>
        <p:blipFill>
          <a:blip r:embed="rId2"/>
          <a:stretch>
            <a:fillRect/>
          </a:stretch>
        </p:blipFill>
        <p:spPr>
          <a:xfrm>
            <a:off x="290792" y="1563135"/>
            <a:ext cx="3524250" cy="419100"/>
          </a:xfrm>
          <a:prstGeom prst="rect">
            <a:avLst/>
          </a:prstGeom>
        </p:spPr>
      </p:pic>
      <p:pic>
        <p:nvPicPr>
          <p:cNvPr id="4" name="Picture 3"/>
          <p:cNvPicPr>
            <a:picLocks noChangeAspect="1"/>
          </p:cNvPicPr>
          <p:nvPr/>
        </p:nvPicPr>
        <p:blipFill>
          <a:blip r:embed="rId3"/>
          <a:stretch>
            <a:fillRect/>
          </a:stretch>
        </p:blipFill>
        <p:spPr>
          <a:xfrm>
            <a:off x="290792" y="2884315"/>
            <a:ext cx="5105400" cy="262890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409" y="3585540"/>
            <a:ext cx="7943850" cy="2114550"/>
          </a:xfrm>
          <a:prstGeom prst="rect">
            <a:avLst/>
          </a:prstGeom>
        </p:spPr>
      </p:pic>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r>
              <a:rPr lang="en-US" b="1" i="0" dirty="0" smtClean="0">
                <a:effectLst/>
                <a:latin typeface="+mj-lt"/>
                <a:cs typeface="Arial" panose="020B0604020202020204" pitchFamily="34" charset="0"/>
              </a:rPr>
              <a:t>.</a:t>
            </a:r>
            <a:endParaRPr lang="en-US" b="1" dirty="0">
              <a:latin typeface="+mj-lt"/>
              <a:cs typeface="Arial" panose="020B0604020202020204" pitchFamily="34"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34</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7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a:t>
            </a:r>
            <a:r>
              <a:rPr lang="en-US" b="1" dirty="0" smtClean="0">
                <a:latin typeface="+mj-lt"/>
                <a:cs typeface="Arial" panose="020B0604020202020204" pitchFamily="34" charset="0"/>
              </a:rPr>
              <a:t>sensitivity</a:t>
            </a:r>
            <a:endParaRPr lang="en-US" b="1" dirty="0">
              <a:latin typeface="+mj-lt"/>
              <a:cs typeface="Arial" panose="020B0604020202020204" pitchFamily="34" charset="0"/>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a:t>
            </a:r>
            <a:r>
              <a:rPr lang="en-US" dirty="0" smtClean="0">
                <a:latin typeface="Arial" panose="020B0604020202020204" pitchFamily="34" charset="0"/>
                <a:cs typeface="Arial" panose="020B0604020202020204" pitchFamily="34" charset="0"/>
              </a:rPr>
              <a:t>1</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3" name="Picture 2"/>
          <p:cNvPicPr>
            <a:picLocks noChangeAspect="1"/>
          </p:cNvPicPr>
          <p:nvPr/>
        </p:nvPicPr>
        <p:blipFill>
          <a:blip r:embed="rId3"/>
          <a:stretch>
            <a:fillRect/>
          </a:stretch>
        </p:blipFill>
        <p:spPr>
          <a:xfrm>
            <a:off x="148280" y="1884570"/>
            <a:ext cx="5810250" cy="1409700"/>
          </a:xfrm>
          <a:prstGeom prst="rect">
            <a:avLst/>
          </a:prstGeom>
        </p:spPr>
      </p:pic>
    </p:spTree>
    <p:extLst>
      <p:ext uri="{BB962C8B-B14F-4D97-AF65-F5344CB8AC3E}">
        <p14:creationId xmlns:p14="http://schemas.microsoft.com/office/powerpoint/2010/main" val="521920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a:t>
            </a:r>
            <a:r>
              <a:rPr lang="en-US" b="1" dirty="0" smtClean="0">
                <a:latin typeface="Arial" panose="020B0604020202020204" pitchFamily="34" charset="0"/>
                <a:cs typeface="Arial" panose="020B0604020202020204" pitchFamily="34" charset="0"/>
              </a:rPr>
              <a:t>reconstruction</a:t>
            </a:r>
            <a:endParaRPr lang="en-US" b="1" dirty="0">
              <a:latin typeface="Arial" panose="020B0604020202020204" pitchFamily="34" charset="0"/>
              <a:cs typeface="Arial" panose="020B0604020202020204" pitchFamily="34" charset="0"/>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6" name="Picture 5"/>
          <p:cNvPicPr>
            <a:picLocks noChangeAspect="1"/>
          </p:cNvPicPr>
          <p:nvPr/>
        </p:nvPicPr>
        <p:blipFill>
          <a:blip r:embed="rId3"/>
          <a:stretch>
            <a:fillRect/>
          </a:stretch>
        </p:blipFill>
        <p:spPr>
          <a:xfrm>
            <a:off x="148280" y="2187402"/>
            <a:ext cx="5810250" cy="1524000"/>
          </a:xfrm>
          <a:prstGeom prst="rect">
            <a:avLst/>
          </a:prstGeom>
        </p:spPr>
      </p:pic>
    </p:spTree>
    <p:extLst>
      <p:ext uri="{BB962C8B-B14F-4D97-AF65-F5344CB8AC3E}">
        <p14:creationId xmlns:p14="http://schemas.microsoft.com/office/powerpoint/2010/main" val="142854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a:t>
            </a:r>
            <a:r>
              <a:rPr lang="en-US" b="1" dirty="0" smtClean="0">
                <a:latin typeface="+mj-lt"/>
                <a:cs typeface="Arial" panose="020B0604020202020204" pitchFamily="34" charset="0"/>
              </a:rPr>
              <a:t>together</a:t>
            </a:r>
            <a:endParaRPr lang="en-US" b="1" dirty="0">
              <a:latin typeface="+mj-lt"/>
              <a:cs typeface="Arial" panose="020B0604020202020204" pitchFamily="34" charset="0"/>
            </a:endParaRP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37</a:t>
            </a:fld>
            <a:endParaRPr lang="en-US">
              <a:latin typeface="+mj-lt"/>
            </a:endParaRPr>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6" name="Picture 5"/>
          <p:cNvPicPr>
            <a:picLocks noChangeAspect="1"/>
          </p:cNvPicPr>
          <p:nvPr/>
        </p:nvPicPr>
        <p:blipFill>
          <a:blip r:embed="rId5"/>
          <a:stretch>
            <a:fillRect/>
          </a:stretch>
        </p:blipFill>
        <p:spPr>
          <a:xfrm>
            <a:off x="176632" y="1670098"/>
            <a:ext cx="5810250" cy="4267200"/>
          </a:xfrm>
          <a:prstGeom prst="rect">
            <a:avLst/>
          </a:prstGeom>
        </p:spPr>
      </p:pic>
    </p:spTree>
    <p:extLst>
      <p:ext uri="{BB962C8B-B14F-4D97-AF65-F5344CB8AC3E}">
        <p14:creationId xmlns:p14="http://schemas.microsoft.com/office/powerpoint/2010/main" val="351267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5"/>
            <a:ext cx="8596668" cy="5003178"/>
          </a:xfrm>
        </p:spPr>
        <p:txBody>
          <a:bodyPr>
            <a:normAutofit fontScale="92500" lnSpcReduction="20000"/>
          </a:bodyPr>
          <a:lstStyle/>
          <a:p>
            <a:r>
              <a:rPr lang="en-US" sz="2000" dirty="0"/>
              <a:t>Congratulations! You have finished the </a:t>
            </a:r>
            <a:r>
              <a:rPr lang="en-US" sz="2000" dirty="0" err="1"/>
              <a:t>NeuroDOT</a:t>
            </a:r>
            <a:r>
              <a:rPr lang="en-US" sz="2000" dirty="0"/>
              <a:t> Light Modeling Pipeline Tutorial for the 32x32 </a:t>
            </a:r>
            <a:r>
              <a:rPr lang="en-US" sz="2000" dirty="0" smtClean="0"/>
              <a:t>Full Head pad </a:t>
            </a:r>
            <a:r>
              <a:rPr lang="en-US" sz="2000" dirty="0"/>
              <a:t>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dirty="0" err="1"/>
              <a:t>NeuroDOT</a:t>
            </a:r>
            <a:r>
              <a:rPr lang="en-US" sz="2000" dirty="0"/>
              <a:t> Team:</a:t>
            </a:r>
          </a:p>
          <a:p>
            <a:pPr lvl="1"/>
            <a:r>
              <a:rPr lang="en-US" b="1" dirty="0"/>
              <a:t>Adam Eggebrecht (</a:t>
            </a:r>
            <a:r>
              <a:rPr lang="en-US" b="1" dirty="0">
                <a:solidFill>
                  <a:srgbClr val="00B0F0"/>
                </a:solidFill>
                <a:hlinkClick r:id="rId2"/>
              </a:rPr>
              <a:t>aeggebre@wustl.edu</a:t>
            </a:r>
            <a:r>
              <a:rPr lang="en-US"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xmlns="" id="{34BCD12D-9ACA-015C-7494-0E92557D9DB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90193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r>
              <a:rPr kumimoji="0" lang="en-US" sz="1800" b="0"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rPr>
              <a:t>.</a:t>
            </a:r>
            <a:endPar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3" name="Slide Number Placeholder 2">
            <a:extLst>
              <a:ext uri="{FF2B5EF4-FFF2-40B4-BE49-F238E27FC236}">
                <a16:creationId xmlns=""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smtClean="0"/>
              <a:t>Basic Light Modeling Tutorial with </a:t>
            </a:r>
            <a:r>
              <a:rPr lang="en-US" sz="1600" dirty="0" err="1" smtClean="0"/>
              <a:t>AlignMe</a:t>
            </a:r>
            <a:endParaRPr lang="en-US" sz="1600" dirty="0" smtClean="0"/>
          </a:p>
          <a:p>
            <a:pPr lvl="1"/>
            <a:r>
              <a:rPr lang="en-US" sz="900" b="1" dirty="0"/>
              <a:t>PPT: </a:t>
            </a:r>
            <a:r>
              <a:rPr lang="en-US" sz="900" dirty="0"/>
              <a:t>NeuroDOT_Tutorial_Generating_a_Light_Model_Pad_24x28_With_AlignMe</a:t>
            </a:r>
            <a:endParaRPr lang="en-US" sz="900" dirty="0" smtClean="0"/>
          </a:p>
          <a:p>
            <a:pPr lvl="1"/>
            <a:r>
              <a:rPr lang="en-US" sz="900" b="1" dirty="0"/>
              <a:t>Script: </a:t>
            </a:r>
            <a:r>
              <a:rPr lang="en-US" sz="900" dirty="0" err="1"/>
              <a:t>Basic_Light_Modeling_with_AlignMe_Tutorial</a:t>
            </a:r>
            <a:endParaRPr lang="en-US" sz="900" dirty="0" smtClean="0"/>
          </a:p>
          <a:p>
            <a:pPr lvl="1"/>
            <a:r>
              <a:rPr lang="en-US" sz="900" b="1" dirty="0" smtClean="0"/>
              <a:t>Pad </a:t>
            </a:r>
            <a:r>
              <a:rPr lang="en-US" sz="900" b="1" dirty="0"/>
              <a:t>file: </a:t>
            </a:r>
            <a:r>
              <a:rPr lang="en-US" sz="900" dirty="0"/>
              <a:t>Pad_AdultV24x28.mat</a:t>
            </a:r>
            <a:endParaRPr lang="en-US" sz="900" dirty="0" smtClean="0"/>
          </a:p>
          <a:p>
            <a:r>
              <a:rPr lang="en-US" sz="1600" dirty="0" smtClean="0"/>
              <a:t>Sparse Pad Tutorial with </a:t>
            </a:r>
            <a:r>
              <a:rPr lang="en-US" sz="1600" dirty="0" err="1" smtClean="0"/>
              <a:t>AlignMe</a:t>
            </a:r>
            <a:endParaRPr lang="en-US" sz="1600" dirty="0" smtClean="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smtClean="0"/>
              <a:t>Pad_FullHead_32x32.mat</a:t>
            </a:r>
          </a:p>
          <a:p>
            <a:r>
              <a:rPr lang="en-US" sz="1600" dirty="0" smtClean="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endParaRPr lang="en-US" sz="900" dirty="0" smtClean="0"/>
          </a:p>
          <a:p>
            <a:r>
              <a:rPr lang="en-US" sz="1600" dirty="0" smtClean="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smtClean="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a:t>
            </a:r>
            <a:r>
              <a:rPr lang="en-US" sz="900" b="1" dirty="0" smtClean="0"/>
              <a:t>: </a:t>
            </a:r>
            <a:r>
              <a:rPr lang="en-US" sz="900" dirty="0" smtClean="0"/>
              <a:t>Pad_AdultV24x28.mat</a:t>
            </a:r>
            <a:endParaRPr lang="en-US" sz="900" b="1" dirty="0" smtClean="0"/>
          </a:p>
          <a:p>
            <a:r>
              <a:rPr lang="en-US" sz="1600" dirty="0" smtClean="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a:t>
            </a:r>
            <a:r>
              <a:rPr lang="en-US" sz="900" b="1" dirty="0" smtClean="0"/>
              <a:t>: </a:t>
            </a:r>
            <a:r>
              <a:rPr lang="en-US" sz="900" dirty="0" smtClean="0"/>
              <a:t>Pad_FullHead_32x32.mat</a:t>
            </a:r>
            <a:endParaRPr lang="en-US" sz="900" b="1" dirty="0" smtClean="0"/>
          </a:p>
          <a:p>
            <a:r>
              <a:rPr lang="en-US" sz="1600" dirty="0" smtClean="0"/>
              <a:t>Light Modeling with Adult 96x92 Pad</a:t>
            </a:r>
          </a:p>
          <a:p>
            <a:pPr lvl="1"/>
            <a:r>
              <a:rPr lang="en-US" sz="900" b="1" dirty="0"/>
              <a:t>PPT: </a:t>
            </a:r>
            <a:r>
              <a:rPr lang="en-US" sz="900" dirty="0" smtClean="0"/>
              <a:t>NeuroDOT_Tutorial_Generating_a_Light_Model_Pad_Adult_96x92_Example</a:t>
            </a:r>
            <a:endParaRPr lang="en-US" sz="900" dirty="0"/>
          </a:p>
          <a:p>
            <a:pPr lvl="1"/>
            <a:r>
              <a:rPr lang="en-US" sz="900" b="1" dirty="0"/>
              <a:t>Script: </a:t>
            </a:r>
            <a:r>
              <a:rPr lang="en-US" sz="900" dirty="0"/>
              <a:t>Basic_Light_Modeling_with_AlignMe_Tutorial_Pad_Adult_96x92</a:t>
            </a:r>
          </a:p>
          <a:p>
            <a:pPr lvl="1"/>
            <a:r>
              <a:rPr lang="en-US" sz="900" b="1" dirty="0"/>
              <a:t>Pad file: </a:t>
            </a:r>
            <a:r>
              <a:rPr lang="en-US" sz="900" dirty="0" smtClean="0"/>
              <a:t>Pad_Adult_96x92.mat</a:t>
            </a:r>
          </a:p>
          <a:p>
            <a:pPr lvl="1"/>
            <a:r>
              <a:rPr lang="en-US" sz="900"/>
              <a:t>Note: this tutorial’s PowerPoint is in an older style</a:t>
            </a:r>
          </a:p>
        </p:txBody>
      </p:sp>
    </p:spTree>
    <p:extLst>
      <p:ext uri="{BB962C8B-B14F-4D97-AF65-F5344CB8AC3E}">
        <p14:creationId xmlns:p14="http://schemas.microsoft.com/office/powerpoint/2010/main" val="1007538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smtClean="0">
                <a:solidFill>
                  <a:srgbClr val="00B0F0"/>
                </a:solidFill>
                <a:latin typeface="Courier New" panose="02070309020205020404" pitchFamily="49" charset="0"/>
                <a:cs typeface="Courier New" panose="02070309020205020404" pitchFamily="49" charset="0"/>
              </a:rPr>
              <a:t>Basic_Light_Modeling_with_sparse_Pad_and_Hummingbird_Tutorial.m</a:t>
            </a:r>
            <a:r>
              <a:rPr lang="en-US" b="1" dirty="0" smtClean="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Pad_FullHead_32x32.mat</a:t>
            </a:r>
            <a:r>
              <a:rPr lang="en-US" dirty="0" smtClean="0"/>
              <a:t>, </a:t>
            </a:r>
            <a:r>
              <a:rPr lang="en-US" dirty="0"/>
              <a:t>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1963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90373</TotalTime>
  <Words>2900</Words>
  <Application>Microsoft Office PowerPoint</Application>
  <PresentationFormat>Widescreen</PresentationFormat>
  <Paragraphs>466</Paragraphs>
  <Slides>38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2033</cp:revision>
  <dcterms:created xsi:type="dcterms:W3CDTF">2016-10-13T23:27:35Z</dcterms:created>
  <dcterms:modified xsi:type="dcterms:W3CDTF">2024-02-28T22:15:12Z</dcterms:modified>
</cp:coreProperties>
</file>